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8"/>
  </p:handoutMasterIdLst>
  <p:sldIdLst>
    <p:sldId id="692" r:id="rId3"/>
    <p:sldId id="775"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76" r:id="rId24"/>
    <p:sldId id="734" r:id="rId25"/>
    <p:sldId id="736" r:id="rId26"/>
    <p:sldId id="738" r:id="rId27"/>
    <p:sldId id="739" r:id="rId28"/>
    <p:sldId id="772" r:id="rId29"/>
    <p:sldId id="773" r:id="rId30"/>
    <p:sldId id="774" r:id="rId31"/>
    <p:sldId id="740" r:id="rId32"/>
    <p:sldId id="741" r:id="rId33"/>
    <p:sldId id="742" r:id="rId34"/>
    <p:sldId id="743" r:id="rId35"/>
    <p:sldId id="744" r:id="rId36"/>
    <p:sldId id="745" r:id="rId37"/>
    <p:sldId id="746" r:id="rId38"/>
    <p:sldId id="747" r:id="rId39"/>
    <p:sldId id="748" r:id="rId40"/>
    <p:sldId id="749" r:id="rId41"/>
    <p:sldId id="750" r:id="rId42"/>
    <p:sldId id="751" r:id="rId43"/>
    <p:sldId id="753" r:id="rId44"/>
    <p:sldId id="777" r:id="rId45"/>
    <p:sldId id="755" r:id="rId46"/>
    <p:sldId id="691" r:id="rId47"/>
  </p:sldIdLst>
  <p:sldSz cx="12192000" cy="6858000"/>
  <p:notesSz cx="6858000" cy="9144000"/>
  <p:custDataLst>
    <p:tags r:id="rId52"/>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06"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06"/>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20.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11.xml"/><Relationship Id="rId2" Type="http://schemas.openxmlformats.org/officeDocument/2006/relationships/image" Target="../media/image37.jpeg"/><Relationship Id="rId1" Type="http://schemas.openxmlformats.org/officeDocument/2006/relationships/image" Target="../media/image36.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1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13.xml"/><Relationship Id="rId2" Type="http://schemas.openxmlformats.org/officeDocument/2006/relationships/image" Target="../media/image41.png"/><Relationship Id="rId1" Type="http://schemas.openxmlformats.org/officeDocument/2006/relationships/image" Target="../media/image40.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2.xml"/><Relationship Id="rId3" Type="http://schemas.openxmlformats.org/officeDocument/2006/relationships/tags" Target="../tags/tag14.xml"/><Relationship Id="rId2" Type="http://schemas.openxmlformats.org/officeDocument/2006/relationships/image" Target="../media/image43.png"/><Relationship Id="rId1"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49.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image" Target="../media/image50.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53.png"/><Relationship Id="rId1"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61.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63.png"/><Relationship Id="rId1" Type="http://schemas.openxmlformats.org/officeDocument/2006/relationships/image" Target="../media/image62.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image" Target="../media/image68.png"/><Relationship Id="rId1"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69.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71.png"/><Relationship Id="rId1" Type="http://schemas.openxmlformats.org/officeDocument/2006/relationships/image" Target="../media/image70.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2.xml"/><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xml"/><Relationship Id="rId2" Type="http://schemas.openxmlformats.org/officeDocument/2006/relationships/image" Target="../media/image80.png"/><Relationship Id="rId1"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81.png"/></Relationships>
</file>

<file path=ppt/slides/_rels/slide43.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slideLayout" Target="../slideLayouts/slideLayout2.xml"/><Relationship Id="rId7" Type="http://schemas.openxmlformats.org/officeDocument/2006/relationships/tags" Target="../tags/tag19.xml"/><Relationship Id="rId6" Type="http://schemas.openxmlformats.org/officeDocument/2006/relationships/image" Target="../media/image84.png"/><Relationship Id="rId5" Type="http://schemas.openxmlformats.org/officeDocument/2006/relationships/tags" Target="../tags/tag18.xml"/><Relationship Id="rId4" Type="http://schemas.openxmlformats.org/officeDocument/2006/relationships/image" Target="../media/image83.png"/><Relationship Id="rId3" Type="http://schemas.openxmlformats.org/officeDocument/2006/relationships/tags" Target="../tags/tag17.xml"/><Relationship Id="rId2" Type="http://schemas.openxmlformats.org/officeDocument/2006/relationships/image" Target="../media/image82.png"/><Relationship Id="rId1" Type="http://schemas.openxmlformats.org/officeDocument/2006/relationships/tags" Target="../tags/tag1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image" Target="../media/image9.png"/><Relationship Id="rId5" Type="http://schemas.openxmlformats.org/officeDocument/2006/relationships/tags" Target="../tags/tag7.xml"/><Relationship Id="rId4" Type="http://schemas.openxmlformats.org/officeDocument/2006/relationships/image" Target="../media/image8.png"/><Relationship Id="rId3" Type="http://schemas.openxmlformats.org/officeDocument/2006/relationships/tags" Target="../tags/tag6.xml"/><Relationship Id="rId2" Type="http://schemas.openxmlformats.org/officeDocument/2006/relationships/image" Target="../media/image7.png"/><Relationship Id="rId11" Type="http://schemas.openxmlformats.org/officeDocument/2006/relationships/notesSlide" Target="../notesSlides/notesSlide5.xml"/><Relationship Id="rId10"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-1</a:t>
            </a:r>
            <a:r>
              <a:rPr lang="en-US" sz="3200" b="0">
                <a:solidFill>
                  <a:srgbClr val="FF0000"/>
                </a:solidFill>
                <a:effectLst>
                  <a:outerShdw blurRad="38100" dist="19050" dir="2700000" algn="tl" rotWithShape="0">
                    <a:schemeClr val="dk1">
                      <a:alpha val="40000"/>
                    </a:schemeClr>
                  </a:outerShdw>
                </a:effectLst>
              </a:rPr>
              <a:t>0</a:t>
            </a:r>
            <a:r>
              <a:rPr sz="3200" b="0">
                <a:solidFill>
                  <a:srgbClr val="FF0000"/>
                </a:solidFill>
                <a:effectLst>
                  <a:outerShdw blurRad="38100" dist="19050" dir="2700000" algn="tl" rotWithShape="0">
                    <a:schemeClr val="dk1">
                      <a:alpha val="40000"/>
                    </a:schemeClr>
                  </a:outerShdw>
                </a:effectLst>
              </a:rPr>
              <a:t>  0:0:0到202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-2</a:t>
            </a:r>
            <a:r>
              <a:rPr lang="en-US" sz="3200" b="0">
                <a:solidFill>
                  <a:srgbClr val="FF0000"/>
                </a:solidFill>
                <a:effectLst>
                  <a:outerShdw blurRad="38100" dist="19050" dir="2700000" algn="tl" rotWithShape="0">
                    <a:schemeClr val="dk1">
                      <a:alpha val="40000"/>
                    </a:schemeClr>
                  </a:outerShdw>
                </a:effectLst>
              </a:rPr>
              <a:t>0</a:t>
            </a:r>
            <a:r>
              <a:rPr sz="3200" b="0">
                <a:solidFill>
                  <a:srgbClr val="FF0000"/>
                </a:solidFill>
                <a:effectLst>
                  <a:outerShdw blurRad="38100" dist="19050" dir="2700000" algn="tl" rotWithShape="0">
                    <a:schemeClr val="dk1">
                      <a:alpha val="40000"/>
                    </a:schemeClr>
                  </a:outerShdw>
                </a:effectLst>
              </a:rPr>
              <a:t>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a:t>
            </a:r>
            <a:r>
              <a:rPr lang="en-US" sz="3200">
                <a:solidFill>
                  <a:srgbClr val="FF0000"/>
                </a:solidFill>
                <a:effectLst>
                  <a:outerShdw blurRad="38100" dist="19050" dir="2700000" algn="tl" rotWithShape="0">
                    <a:schemeClr val="dk1">
                      <a:alpha val="40000"/>
                    </a:schemeClr>
                  </a:outerShdw>
                </a:effectLst>
                <a:sym typeface="+mn-ea"/>
              </a:rPr>
              <a:t>5</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5</a:t>
            </a:r>
            <a:r>
              <a:rPr sz="3200">
                <a:solidFill>
                  <a:srgbClr val="FF0000"/>
                </a:solidFill>
                <a:effectLst>
                  <a:outerShdw blurRad="38100" dist="19050" dir="2700000" algn="tl" rotWithShape="0">
                    <a:schemeClr val="dk1">
                      <a:alpha val="40000"/>
                    </a:schemeClr>
                  </a:outerShdw>
                </a:effectLst>
                <a:sym typeface="+mn-ea"/>
              </a:rPr>
              <a:t>-2</a:t>
            </a:r>
            <a:r>
              <a:rPr lang="en-US" sz="3200">
                <a:solidFill>
                  <a:srgbClr val="FF0000"/>
                </a:solidFill>
                <a:effectLst>
                  <a:outerShdw blurRad="38100" dist="19050" dir="2700000" algn="tl" rotWithShape="0">
                    <a:schemeClr val="dk1">
                      <a:alpha val="40000"/>
                    </a:schemeClr>
                  </a:outerShdw>
                </a:effectLst>
                <a:sym typeface="+mn-ea"/>
              </a:rPr>
              <a:t>1</a:t>
            </a:r>
            <a:r>
              <a:rPr sz="3200">
                <a:solidFill>
                  <a:srgbClr val="FF0000"/>
                </a:solidFill>
                <a:effectLst>
                  <a:outerShdw blurRad="38100" dist="19050" dir="2700000" algn="tl" rotWithShape="0">
                    <a:schemeClr val="dk1">
                      <a:alpha val="40000"/>
                    </a:schemeClr>
                  </a:outerShdw>
                </a:effectLst>
                <a:sym typeface="+mn-ea"/>
              </a:rPr>
              <a:t>  0:0:0</a:t>
            </a:r>
            <a:r>
              <a:rPr sz="3200" b="0">
                <a:solidFill>
                  <a:srgbClr val="FF0000"/>
                </a:solidFill>
                <a:effectLst>
                  <a:outerShdw blurRad="38100" dist="19050" dir="2700000" algn="tl" rotWithShape="0">
                    <a:schemeClr val="dk1">
                      <a:alpha val="40000"/>
                    </a:schemeClr>
                  </a:outerShdw>
                </a:effectLst>
              </a:rPr>
              <a:t>到202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28</a:t>
            </a:r>
            <a:r>
              <a:rPr sz="3200" b="0">
                <a:solidFill>
                  <a:srgbClr val="FF0000"/>
                </a:solidFill>
                <a:effectLst>
                  <a:outerShdw blurRad="38100" dist="19050" dir="2700000" algn="tl" rotWithShape="0">
                    <a:schemeClr val="dk1">
                      <a:alpha val="40000"/>
                    </a:schemeClr>
                  </a:outerShdw>
                </a:effectLst>
              </a:rPr>
              <a:t>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pic>
        <p:nvPicPr>
          <p:cNvPr id="2" name="图片 1"/>
          <p:cNvPicPr>
            <a:picLocks noChangeAspect="1"/>
          </p:cNvPicPr>
          <p:nvPr>
            <p:custDataLst>
              <p:tags r:id="rId1"/>
            </p:custDataLst>
          </p:nvPr>
        </p:nvPicPr>
        <p:blipFill>
          <a:blip r:embed="rId2"/>
          <a:stretch>
            <a:fillRect/>
          </a:stretch>
        </p:blipFill>
        <p:spPr>
          <a:xfrm>
            <a:off x="5393055" y="3860800"/>
            <a:ext cx="5500370" cy="24644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551815" y="3716655"/>
            <a:ext cx="4565650" cy="6134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551180" y="4330065"/>
            <a:ext cx="4558030" cy="2106295"/>
          </a:xfrm>
          <a:prstGeom prst="rect">
            <a:avLst/>
          </a:prstGeom>
        </p:spPr>
      </p:pic>
      <p:sp>
        <p:nvSpPr>
          <p:cNvPr id="5" name="文本框 4"/>
          <p:cNvSpPr txBox="1"/>
          <p:nvPr/>
        </p:nvSpPr>
        <p:spPr>
          <a:xfrm>
            <a:off x="2567940" y="6525260"/>
            <a:ext cx="7491730" cy="368300"/>
          </a:xfrm>
          <a:prstGeom prst="rect">
            <a:avLst/>
          </a:prstGeom>
          <a:noFill/>
        </p:spPr>
        <p:txBody>
          <a:bodyPr wrap="square" rtlCol="0">
            <a:spAutoFit/>
          </a:bodyPr>
          <a:p>
            <a:r>
              <a:rPr lang="zh-CN" altLang="en-US"/>
              <a:t>点击右上角</a:t>
            </a:r>
            <a:r>
              <a:rPr lang="zh-CN" altLang="en-US">
                <a:solidFill>
                  <a:srgbClr val="FF0000"/>
                </a:solidFill>
              </a:rPr>
              <a:t>体验新版</a:t>
            </a:r>
            <a:r>
              <a:rPr lang="zh-CN" altLang="en-US"/>
              <a:t>，可以在</a:t>
            </a:r>
            <a:r>
              <a:rPr lang="zh-CN" altLang="en-US">
                <a:solidFill>
                  <a:srgbClr val="FF0000"/>
                </a:solidFill>
              </a:rPr>
              <a:t>章节</a:t>
            </a:r>
            <a:r>
              <a:rPr lang="zh-CN" altLang="en-US"/>
              <a:t>和</a:t>
            </a:r>
            <a:r>
              <a:rPr lang="zh-CN" altLang="en-US">
                <a:solidFill>
                  <a:srgbClr val="FF0000"/>
                </a:solidFill>
              </a:rPr>
              <a:t>学习记录</a:t>
            </a:r>
            <a:r>
              <a:rPr lang="zh-CN" altLang="en-US"/>
              <a:t>中查看</a:t>
            </a:r>
            <a:r>
              <a:rPr lang="zh-CN" altLang="en-US">
                <a:solidFill>
                  <a:srgbClr val="FF0000"/>
                </a:solidFill>
              </a:rPr>
              <a:t>任务点学习进度</a:t>
            </a:r>
            <a:endParaRPr lang="zh-CN" altLang="en-US">
              <a:solidFill>
                <a:srgbClr val="FF0000"/>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1343660" y="908685"/>
            <a:ext cx="2573655" cy="5191760"/>
          </a:xfrm>
          <a:prstGeom prst="rect">
            <a:avLst/>
          </a:prstGeom>
        </p:spPr>
      </p:pic>
      <p:sp>
        <p:nvSpPr>
          <p:cNvPr id="11" name="Rectangle 31      (向天歌演示原创作品：www.TopPPT.cn)"/>
          <p:cNvSpPr/>
          <p:nvPr/>
        </p:nvSpPr>
        <p:spPr>
          <a:xfrm>
            <a:off x="8976360" y="3501390"/>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r>
              <a:rPr lang="zh-CN" altLang="en-US" dirty="0">
                <a:ea typeface="微软雅黑" panose="020B0503020204020204" pitchFamily="34" charset="-122"/>
              </a:rPr>
              <a:t>点击【更多】</a:t>
            </a:r>
            <a:r>
              <a:rPr lang="en-US" altLang="zh-CN" dirty="0">
                <a:ea typeface="微软雅黑" panose="020B0503020204020204" pitchFamily="34" charset="-122"/>
              </a:rPr>
              <a:t>-</a:t>
            </a:r>
            <a:r>
              <a:rPr lang="zh-CN" altLang="en-US" dirty="0">
                <a:ea typeface="微软雅黑" panose="020B0503020204020204" pitchFamily="34" charset="-122"/>
              </a:rPr>
              <a:t>【学习记录】</a:t>
            </a:r>
            <a:r>
              <a:rPr lang="en-US" altLang="zh-CN" dirty="0">
                <a:ea typeface="微软雅黑" panose="020B0503020204020204" pitchFamily="34" charset="-122"/>
              </a:rPr>
              <a:t>-</a:t>
            </a:r>
            <a:r>
              <a:rPr lang="zh-CN" altLang="en-US" dirty="0">
                <a:ea typeface="微软雅黑" panose="020B0503020204020204" pitchFamily="34" charset="-122"/>
              </a:rPr>
              <a:t>【考试标准】中查看当前进度的成绩</a:t>
            </a:r>
            <a:endParaRPr lang="zh-CN" altLang="en-US" dirty="0">
              <a:ea typeface="微软雅黑" panose="020B0503020204020204" pitchFamily="34" charset="-122"/>
            </a:endParaRPr>
          </a:p>
        </p:txBody>
      </p:sp>
      <p:pic>
        <p:nvPicPr>
          <p:cNvPr id="12" name="图片 11"/>
          <p:cNvPicPr>
            <a:picLocks noChangeAspect="1"/>
          </p:cNvPicPr>
          <p:nvPr/>
        </p:nvPicPr>
        <p:blipFill>
          <a:blip r:embed="rId2"/>
          <a:stretch>
            <a:fillRect/>
          </a:stretch>
        </p:blipFill>
        <p:spPr>
          <a:xfrm>
            <a:off x="5520055" y="908685"/>
            <a:ext cx="2673985" cy="5207635"/>
          </a:xfrm>
          <a:prstGeom prst="rect">
            <a:avLst/>
          </a:prstGeom>
        </p:spPr>
      </p:pic>
    </p:spTree>
    <p:custDataLst>
      <p:tags r:id="rId3"/>
    </p:custData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登录方式一：</a:t>
            </a:r>
            <a:endParaRPr lang="en-US" altLang="zh-CN"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http://smartedu.njucm.edu.cn</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5591810" y="260985"/>
            <a:ext cx="4712335" cy="433070"/>
          </a:xfrm>
          <a:prstGeom prst="wedgeRectCallout">
            <a:avLst>
              <a:gd name="adj1" fmla="val -104628"/>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http://smartedu.njucm.edu.cn</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rcRect t="12832"/>
          <a:stretch>
            <a:fillRect/>
          </a:stretch>
        </p:blipFill>
        <p:spPr>
          <a:xfrm>
            <a:off x="2207260" y="1052830"/>
            <a:ext cx="7509510" cy="3912235"/>
          </a:xfrm>
          <a:prstGeom prst="rect">
            <a:avLst/>
          </a:prstGeom>
        </p:spPr>
      </p:pic>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45325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en-US" altLang="zh-CN"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135505" y="1701165"/>
            <a:ext cx="7089140" cy="3609975"/>
          </a:xfrm>
          <a:prstGeom prst="rect">
            <a:avLst/>
          </a:prstGeom>
        </p:spPr>
      </p:pic>
      <p:sp>
        <p:nvSpPr>
          <p:cNvPr id="4" name="矩形标注 3"/>
          <p:cNvSpPr/>
          <p:nvPr/>
        </p:nvSpPr>
        <p:spPr>
          <a:xfrm>
            <a:off x="9480550" y="2493010"/>
            <a:ext cx="2709545"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输入您的账号密码登录</a:t>
            </a:r>
            <a:endParaRPr lang="zh-CN" altLang="en-US" b="1" noProof="1">
              <a:solidFill>
                <a:srgbClr val="FF0000"/>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69646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zh-CN" altLang="en-US"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rcRect t="12433"/>
          <a:stretch>
            <a:fillRect/>
          </a:stretch>
        </p:blipFill>
        <p:spPr>
          <a:xfrm>
            <a:off x="408305" y="764540"/>
            <a:ext cx="5640705" cy="3796030"/>
          </a:xfrm>
          <a:prstGeom prst="rect">
            <a:avLst/>
          </a:prstGeom>
        </p:spPr>
      </p:pic>
      <p:sp>
        <p:nvSpPr>
          <p:cNvPr id="3" name="Rectangle 31      (向天歌演示原创作品：www.TopPPT.cn)"/>
          <p:cNvSpPr/>
          <p:nvPr/>
        </p:nvSpPr>
        <p:spPr>
          <a:xfrm>
            <a:off x="479425" y="5284470"/>
            <a:ext cx="11580495" cy="12153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l" eaLnBrk="1" fontAlgn="auto" hangingPunct="1">
              <a:spcBef>
                <a:spcPts val="0"/>
              </a:spcBef>
              <a:spcAft>
                <a:spcPts val="0"/>
              </a:spcAft>
              <a:defRPr/>
            </a:pPr>
            <a:r>
              <a:rPr lang="zh-CN" altLang="en-US" dirty="0">
                <a:ea typeface="微软雅黑" panose="020B0503020204020204" pitchFamily="34" charset="-122"/>
              </a:rPr>
              <a:t>登录成功后，可查看【课表】和【课程】信息，课表下方【网络课程】可查看到</a:t>
            </a:r>
            <a:r>
              <a:rPr lang="en-US" altLang="zh-CN" dirty="0">
                <a:ea typeface="微软雅黑" panose="020B0503020204020204" pitchFamily="34" charset="-122"/>
              </a:rPr>
              <a:t>“</a:t>
            </a:r>
            <a:r>
              <a:rPr lang="zh-CN" altLang="en-US" dirty="0">
                <a:ea typeface="微软雅黑" panose="020B0503020204020204" pitchFamily="34" charset="-122"/>
              </a:rPr>
              <a:t>尔雅选修课</a:t>
            </a:r>
            <a:r>
              <a:rPr lang="en-US" altLang="zh-CN" dirty="0">
                <a:ea typeface="微软雅黑" panose="020B0503020204020204" pitchFamily="34" charset="-122"/>
              </a:rPr>
              <a:t>”</a:t>
            </a:r>
            <a:r>
              <a:rPr lang="zh-CN" altLang="en-US" dirty="0">
                <a:ea typeface="微软雅黑" panose="020B0503020204020204" pitchFamily="34" charset="-122"/>
              </a:rPr>
              <a:t>、</a:t>
            </a:r>
            <a:r>
              <a:rPr lang="en-US" altLang="zh-CN" dirty="0">
                <a:ea typeface="微软雅黑" panose="020B0503020204020204" pitchFamily="34" charset="-122"/>
              </a:rPr>
              <a:t>“</a:t>
            </a:r>
            <a:r>
              <a:rPr lang="zh-CN" altLang="en-US" dirty="0">
                <a:ea typeface="微软雅黑" panose="020B0503020204020204" pitchFamily="34" charset="-122"/>
              </a:rPr>
              <a:t>智慧树</a:t>
            </a:r>
            <a:r>
              <a:rPr lang="en-US" altLang="zh-CN" dirty="0">
                <a:ea typeface="微软雅黑" panose="020B0503020204020204" pitchFamily="34" charset="-122"/>
              </a:rPr>
              <a:t>”</a:t>
            </a:r>
            <a:r>
              <a:rPr lang="zh-CN" altLang="en-US" dirty="0">
                <a:ea typeface="微软雅黑" panose="020B0503020204020204" pitchFamily="34" charset="-122"/>
              </a:rPr>
              <a:t>多平台课程。</a:t>
            </a:r>
            <a:endParaRPr lang="zh-CN" altLang="en-US" dirty="0">
              <a:ea typeface="微软雅黑" panose="020B0503020204020204" pitchFamily="34" charset="-122"/>
            </a:endParaRPr>
          </a:p>
        </p:txBody>
      </p:sp>
      <p:pic>
        <p:nvPicPr>
          <p:cNvPr id="7" name="图片 6"/>
          <p:cNvPicPr>
            <a:picLocks noChangeAspect="1"/>
          </p:cNvPicPr>
          <p:nvPr/>
        </p:nvPicPr>
        <p:blipFill>
          <a:blip r:embed="rId2"/>
          <a:stretch>
            <a:fillRect/>
          </a:stretch>
        </p:blipFill>
        <p:spPr>
          <a:xfrm>
            <a:off x="6167755" y="784225"/>
            <a:ext cx="5650865" cy="3775075"/>
          </a:xfrm>
          <a:prstGeom prst="rect">
            <a:avLst/>
          </a:prstGeom>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24599"/>
              <a:gd name="adj2" fmla="val 23607"/>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15950" y="908685"/>
            <a:ext cx="11008360" cy="4413250"/>
          </a:xfrm>
          <a:prstGeom prst="rect">
            <a:avLst/>
          </a:prstGeom>
        </p:spPr>
      </p:pic>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38976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选择机构账号登陆（注册过学习通，可通过绑定过手机号登陆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a:t>
            </a:r>
            <a:r>
              <a:rPr lang="zh-CN" altLang="en-US" dirty="0">
                <a:solidFill>
                  <a:schemeClr val="bg1"/>
                </a:solidFill>
                <a:latin typeface="微软雅黑" panose="020B0503020204020204" pitchFamily="34" charset="-122"/>
                <a:ea typeface="微软雅黑" panose="020B0503020204020204" pitchFamily="34" charset="-122"/>
                <a:sym typeface="+mn-ea"/>
              </a:rPr>
              <a:t>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783840" y="980440"/>
            <a:ext cx="6117590" cy="3746500"/>
          </a:xfrm>
          <a:prstGeom prst="rect">
            <a:avLst/>
          </a:prstGeom>
        </p:spPr>
      </p:pic>
      <p:sp>
        <p:nvSpPr>
          <p:cNvPr id="17" name="矩形标注 16"/>
          <p:cNvSpPr/>
          <p:nvPr/>
        </p:nvSpPr>
        <p:spPr>
          <a:xfrm>
            <a:off x="6600190" y="143256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28454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进入学习空间查看课程</a:t>
            </a:r>
            <a:endParaRPr lang="zh-CN" altLang="en-US"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rgbClr val="FF0000"/>
                </a:solidFill>
                <a:latin typeface="微软雅黑" panose="020B0503020204020204" pitchFamily="34" charset="-122"/>
                <a:ea typeface="微软雅黑" panose="020B0503020204020204" pitchFamily="34" charset="-122"/>
              </a:rPr>
              <a:t>任选一种</a:t>
            </a:r>
            <a:r>
              <a:rPr lang="zh-CN" altLang="en-US" dirty="0">
                <a:solidFill>
                  <a:schemeClr val="bg1"/>
                </a:solidFill>
                <a:latin typeface="微软雅黑" panose="020B0503020204020204" pitchFamily="34" charset="-122"/>
                <a:ea typeface="微软雅黑" panose="020B0503020204020204" pitchFamily="34" charset="-122"/>
              </a:rPr>
              <a:t>方式登录即可，登录成功后可点击尔雅课程开始学习，或者回到学习空间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考试时间和结课时间已确定，没有特别的安排那么没有达到考试条件和错过考试时间是没有任何补考机会的，如错过考试时间只能自行承担后果。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1487170" y="5445760"/>
            <a:ext cx="8874125" cy="629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1631315" y="5593080"/>
            <a:ext cx="8699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进入课程，点击左侧的【学习记录】可以查看到这门课程下的成绩及进度情况。</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703705" y="909320"/>
            <a:ext cx="8406765" cy="4391025"/>
          </a:xfrm>
          <a:prstGeom prst="rect">
            <a:avLst/>
          </a:prstGeom>
        </p:spPr>
      </p:pic>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13815426436</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custDataLst>
              <p:tags r:id="rId3"/>
            </p:custDataLst>
          </p:nvPr>
        </p:nvPicPr>
        <p:blipFill>
          <a:blip r:embed="rId4"/>
          <a:stretch>
            <a:fillRect/>
          </a:stretch>
        </p:blipFill>
        <p:spPr>
          <a:xfrm>
            <a:off x="7879715" y="828675"/>
            <a:ext cx="2355215" cy="4047490"/>
          </a:xfrm>
          <a:prstGeom prst="rect">
            <a:avLst/>
          </a:prstGeom>
        </p:spPr>
      </p:pic>
      <p:pic>
        <p:nvPicPr>
          <p:cNvPr id="8" name="图片 7"/>
          <p:cNvPicPr>
            <a:picLocks noChangeAspect="1"/>
          </p:cNvPicPr>
          <p:nvPr>
            <p:custDataLst>
              <p:tags r:id="rId5"/>
            </p:custDataLst>
          </p:nvPr>
        </p:nvPicPr>
        <p:blipFill>
          <a:blip r:embed="rId6"/>
          <a:stretch>
            <a:fillRect/>
          </a:stretch>
        </p:blipFill>
        <p:spPr>
          <a:xfrm>
            <a:off x="1272540" y="828675"/>
            <a:ext cx="2364105" cy="4046855"/>
          </a:xfrm>
          <a:prstGeom prst="rect">
            <a:avLst/>
          </a:prstGeom>
        </p:spPr>
      </p:pic>
      <p:sp>
        <p:nvSpPr>
          <p:cNvPr id="10" name="文本框 9"/>
          <p:cNvSpPr txBox="1"/>
          <p:nvPr>
            <p:custDataLst>
              <p:tags r:id="rId7"/>
            </p:custDataLst>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custDataLst>
              <p:tags r:id="rId8"/>
            </p:custDataLst>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custDataLst>
              <p:tags r:id="rId9"/>
            </p:custDataLst>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首次登录注册的的同学，然后按照提示输入学校机构码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a:t>
            </a:r>
            <a:r>
              <a:rPr lang="zh-CN" sz="1800" dirty="0" smtClean="0">
                <a:solidFill>
                  <a:schemeClr val="bg1"/>
                </a:solidFill>
                <a:latin typeface="微软雅黑" panose="020B0503020204020204" pitchFamily="34" charset="-122"/>
                <a:sym typeface="+mn-ea"/>
              </a:rPr>
              <a:t>绑定单位</a:t>
            </a:r>
            <a:r>
              <a:rPr lang="zh-CN" altLang="en-US" sz="1800" dirty="0" smtClean="0">
                <a:solidFill>
                  <a:schemeClr val="bg1"/>
                </a:solidFill>
                <a:latin typeface="微软雅黑" panose="020B0503020204020204" pitchFamily="34" charset="-122"/>
                <a:sym typeface="+mn-ea"/>
              </a:rPr>
              <a:t>】进行认证，【</a:t>
            </a:r>
            <a:r>
              <a:rPr lang="zh-CN" sz="1800" dirty="0" smtClean="0">
                <a:solidFill>
                  <a:schemeClr val="bg1"/>
                </a:solidFill>
                <a:latin typeface="微软雅黑" panose="020B0503020204020204" pitchFamily="34" charset="-122"/>
                <a:sym typeface="+mn-ea"/>
              </a:rPr>
              <a:t>添加单位</a:t>
            </a:r>
            <a:r>
              <a:rPr lang="zh-CN" altLang="en-US" sz="1800" dirty="0" smtClean="0">
                <a:solidFill>
                  <a:schemeClr val="bg1"/>
                </a:solidFill>
                <a:latin typeface="微软雅黑" panose="020B0503020204020204" pitchFamily="34" charset="-122"/>
                <a:sym typeface="+mn-ea"/>
              </a:rPr>
              <a:t>】填写您的学校</a:t>
            </a:r>
            <a:r>
              <a:rPr lang="en-US" altLang="zh-CN" sz="1800" dirty="0" smtClean="0">
                <a:solidFill>
                  <a:schemeClr val="bg1"/>
                </a:solidFill>
                <a:latin typeface="微软雅黑" panose="020B0503020204020204" pitchFamily="34" charset="-122"/>
                <a:sym typeface="+mn-ea"/>
              </a:rPr>
              <a:t>UC</a:t>
            </a:r>
            <a:r>
              <a:rPr lang="zh-CN" altLang="en-US" sz="1800" dirty="0" smtClean="0">
                <a:solidFill>
                  <a:schemeClr val="bg1"/>
                </a:solidFill>
                <a:latin typeface="微软雅黑" panose="020B0503020204020204" pitchFamily="34" charset="-122"/>
                <a:sym typeface="+mn-ea"/>
              </a:rPr>
              <a:t>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pic>
        <p:nvPicPr>
          <p:cNvPr id="2" name="图片 1"/>
          <p:cNvPicPr>
            <a:picLocks noChangeAspect="1"/>
          </p:cNvPicPr>
          <p:nvPr/>
        </p:nvPicPr>
        <p:blipFill>
          <a:blip r:embed="rId1"/>
          <a:stretch>
            <a:fillRect/>
          </a:stretch>
        </p:blipFill>
        <p:spPr>
          <a:xfrm>
            <a:off x="911225" y="900430"/>
            <a:ext cx="2501900" cy="4615815"/>
          </a:xfrm>
          <a:prstGeom prst="rect">
            <a:avLst/>
          </a:prstGeom>
        </p:spPr>
      </p:pic>
      <p:pic>
        <p:nvPicPr>
          <p:cNvPr id="12" name="图片 11"/>
          <p:cNvPicPr>
            <a:picLocks noChangeAspect="1"/>
          </p:cNvPicPr>
          <p:nvPr/>
        </p:nvPicPr>
        <p:blipFill>
          <a:blip r:embed="rId2"/>
          <a:stretch>
            <a:fillRect/>
          </a:stretch>
        </p:blipFill>
        <p:spPr>
          <a:xfrm>
            <a:off x="4079875" y="909320"/>
            <a:ext cx="2541270" cy="4599940"/>
          </a:xfrm>
          <a:prstGeom prst="rect">
            <a:avLst/>
          </a:prstGeom>
        </p:spPr>
      </p:pic>
      <p:pic>
        <p:nvPicPr>
          <p:cNvPr id="14" name="图片 13"/>
          <p:cNvPicPr>
            <a:picLocks noChangeAspect="1"/>
          </p:cNvPicPr>
          <p:nvPr/>
        </p:nvPicPr>
        <p:blipFill>
          <a:blip r:embed="rId3"/>
          <a:stretch>
            <a:fillRect/>
          </a:stretch>
        </p:blipFill>
        <p:spPr>
          <a:xfrm>
            <a:off x="7218680" y="871855"/>
            <a:ext cx="2438400" cy="4679315"/>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2423795" y="68897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2567305" y="1701165"/>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绑定信息以后，您可以点击【我】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4439920" y="494157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8040370" y="755650"/>
            <a:ext cx="2514600" cy="4747895"/>
          </a:xfrm>
          <a:prstGeom prst="rect">
            <a:avLst/>
          </a:prstGeom>
        </p:spPr>
      </p:pic>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DIAGRAM_VIRTUALLY_FRAME" val="{&quot;height&quot;:318.7,&quot;left&quot;:56.75,&quot;top&quot;:65.25,&quot;width&quot;:749.15}"/>
</p:tagLst>
</file>

<file path=ppt/tags/tag11.xml><?xml version="1.0" encoding="utf-8"?>
<p:tagLst xmlns:p="http://schemas.openxmlformats.org/presentationml/2006/main">
  <p:tag name="KSO_WM_SLIDE_MODEL_TYPE" val="dynamicNum"/>
</p:tagLst>
</file>

<file path=ppt/tags/tag12.xml><?xml version="1.0" encoding="utf-8"?>
<p:tagLst xmlns:p="http://schemas.openxmlformats.org/presentationml/2006/main">
  <p:tag name="KSO_WM_SLIDE_MODEL_TYPE" val="dynamicNum"/>
</p:tagLst>
</file>

<file path=ppt/tags/tag13.xml><?xml version="1.0" encoding="utf-8"?>
<p:tagLst xmlns:p="http://schemas.openxmlformats.org/presentationml/2006/main">
  <p:tag name="KSO_WM_SLIDE_MODEL_TYPE" val="dynamicNum"/>
</p:tagLst>
</file>

<file path=ppt/tags/tag14.xml><?xml version="1.0" encoding="utf-8"?>
<p:tagLst xmlns:p="http://schemas.openxmlformats.org/presentationml/2006/main">
  <p:tag name="KSO_WM_SLIDE_MODEL_TYPE" val="dynamicNum"/>
</p:tagLst>
</file>

<file path=ppt/tags/tag15.xml><?xml version="1.0" encoding="utf-8"?>
<p:tagLst xmlns:p="http://schemas.openxmlformats.org/presentationml/2006/main">
  <p:tag name="KSO_WM_SLIDE_MODEL_TYPE" val="dynamicNum"/>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SLIDE_MODEL_TYPE" val="dynamicNu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COMMONDATA" val="eyJoZGlkIjoiNDA4MGZjNTMzYjk4ODJjNTM2YjFmY2VjYjlhNDllNjAifQ=="/>
  <p:tag name="KSO_WPP_MARK_KEY" val="c45c7f12-7ca0-4776-b139-224b2c6e9ee3"/>
  <p:tag name="commondata" val="eyJoZGlkIjoiYzVjNjcyMmYyNzFmMTQwYWQ0MzAzMzE1MDRhYzAwOGQifQ=="/>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DIAGRAM_VIRTUALLY_FRAME" val="{&quot;height&quot;:318.7,&quot;left&quot;:56.75,&quot;top&quot;:65.25,&quot;width&quot;:749.15}"/>
</p:tagLst>
</file>

<file path=ppt/tags/tag6.xml><?xml version="1.0" encoding="utf-8"?>
<p:tagLst xmlns:p="http://schemas.openxmlformats.org/presentationml/2006/main">
  <p:tag name="KSO_WM_DIAGRAM_VIRTUALLY_FRAME" val="{&quot;height&quot;:318.7,&quot;left&quot;:56.75,&quot;top&quot;:65.25,&quot;width&quot;:749.15}"/>
</p:tagLst>
</file>

<file path=ppt/tags/tag7.xml><?xml version="1.0" encoding="utf-8"?>
<p:tagLst xmlns:p="http://schemas.openxmlformats.org/presentationml/2006/main">
  <p:tag name="KSO_WM_DIAGRAM_VIRTUALLY_FRAME" val="{&quot;height&quot;:318.7,&quot;left&quot;:56.75,&quot;top&quot;:65.25,&quot;width&quot;:749.15}"/>
</p:tagLst>
</file>

<file path=ppt/tags/tag8.xml><?xml version="1.0" encoding="utf-8"?>
<p:tagLst xmlns:p="http://schemas.openxmlformats.org/presentationml/2006/main">
  <p:tag name="KSO_WM_DIAGRAM_VIRTUALLY_FRAME" val="{&quot;height&quot;:318.7,&quot;left&quot;:56.75,&quot;top&quot;:65.25,&quot;width&quot;:749.15}"/>
</p:tagLst>
</file>

<file path=ppt/tags/tag9.xml><?xml version="1.0" encoding="utf-8"?>
<p:tagLst xmlns:p="http://schemas.openxmlformats.org/presentationml/2006/main">
  <p:tag name="KSO_WM_DIAGRAM_VIRTUALLY_FRAME" val="{&quot;height&quot;:318.7,&quot;left&quot;:56.75,&quot;top&quot;:65.25,&quot;width&quot;:749.15}"/>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7128</Words>
  <Application>WPS 演示</Application>
  <PresentationFormat>宽屏</PresentationFormat>
  <Paragraphs>318</Paragraphs>
  <Slides>44</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44</vt:i4>
      </vt:variant>
    </vt:vector>
  </HeadingPairs>
  <TitlesOfParts>
    <vt:vector size="54"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“Xcc</cp:lastModifiedBy>
  <cp:revision>299</cp:revision>
  <dcterms:created xsi:type="dcterms:W3CDTF">2013-10-08T09:05:00Z</dcterms:created>
  <dcterms:modified xsi:type="dcterms:W3CDTF">2025-03-04T08:46:42Z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2052-12.1.0.20305</vt:lpwstr>
  </property>
  <property fmtid="{D5CDD505-2E9C-101B-9397-08002B2CF9AE}" pid="5" name="ICV">
    <vt:lpwstr>0B51C47B8F75423D8068C2D426D09DF4_13</vt:lpwstr>
  </property>
</Properties>
</file>