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265" r:id="rId25"/>
    <p:sldId id="355" r:id="rId26"/>
    <p:sldId id="280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A98C"/>
    <a:srgbClr val="FF9BDC"/>
    <a:srgbClr val="12B19F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59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tags" Target="../tags/tag26.xml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tags" Target="../tags/tag30.xml"/><Relationship Id="rId7" Type="http://schemas.openxmlformats.org/officeDocument/2006/relationships/image" Target="../media/image37.png"/><Relationship Id="rId6" Type="http://schemas.openxmlformats.org/officeDocument/2006/relationships/tags" Target="../tags/tag29.xml"/><Relationship Id="rId5" Type="http://schemas.openxmlformats.org/officeDocument/2006/relationships/image" Target="../media/image36.png"/><Relationship Id="rId4" Type="http://schemas.openxmlformats.org/officeDocument/2006/relationships/tags" Target="../tags/tag28.xml"/><Relationship Id="rId3" Type="http://schemas.openxmlformats.org/officeDocument/2006/relationships/image" Target="../media/image35.png"/><Relationship Id="rId2" Type="http://schemas.openxmlformats.org/officeDocument/2006/relationships/tags" Target="../tags/tag27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9.png"/><Relationship Id="rId10" Type="http://schemas.openxmlformats.org/officeDocument/2006/relationships/tags" Target="../tags/tag31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6" Type="http://schemas.openxmlformats.org/officeDocument/2006/relationships/tags" Target="../tags/tag34.xml"/><Relationship Id="rId5" Type="http://schemas.openxmlformats.org/officeDocument/2006/relationships/image" Target="../media/image40.png"/><Relationship Id="rId4" Type="http://schemas.openxmlformats.org/officeDocument/2006/relationships/tags" Target="../tags/tag33.xml"/><Relationship Id="rId3" Type="http://schemas.openxmlformats.org/officeDocument/2006/relationships/image" Target="../media/image39.png"/><Relationship Id="rId2" Type="http://schemas.openxmlformats.org/officeDocument/2006/relationships/tags" Target="../tags/tag3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tags" Target="../tags/tag38.xml"/><Relationship Id="rId7" Type="http://schemas.openxmlformats.org/officeDocument/2006/relationships/image" Target="../media/image44.png"/><Relationship Id="rId6" Type="http://schemas.openxmlformats.org/officeDocument/2006/relationships/tags" Target="../tags/tag37.xml"/><Relationship Id="rId5" Type="http://schemas.openxmlformats.org/officeDocument/2006/relationships/image" Target="../media/image43.png"/><Relationship Id="rId4" Type="http://schemas.openxmlformats.org/officeDocument/2006/relationships/tags" Target="../tags/tag36.xml"/><Relationship Id="rId3" Type="http://schemas.openxmlformats.org/officeDocument/2006/relationships/image" Target="../media/image42.png"/><Relationship Id="rId2" Type="http://schemas.openxmlformats.org/officeDocument/2006/relationships/tags" Target="../tags/tag35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tags" Target="../tags/tag40.xml"/><Relationship Id="rId3" Type="http://schemas.openxmlformats.org/officeDocument/2006/relationships/image" Target="../media/image46.png"/><Relationship Id="rId2" Type="http://schemas.openxmlformats.org/officeDocument/2006/relationships/tags" Target="../tags/tag39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tags" Target="../tags/tag42.xml"/><Relationship Id="rId3" Type="http://schemas.openxmlformats.org/officeDocument/2006/relationships/image" Target="../media/image27.png"/><Relationship Id="rId2" Type="http://schemas.openxmlformats.org/officeDocument/2006/relationships/tags" Target="../tags/tag4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6" Type="http://schemas.openxmlformats.org/officeDocument/2006/relationships/tags" Target="../tags/tag45.xml"/><Relationship Id="rId5" Type="http://schemas.openxmlformats.org/officeDocument/2006/relationships/image" Target="../media/image27.png"/><Relationship Id="rId4" Type="http://schemas.openxmlformats.org/officeDocument/2006/relationships/tags" Target="../tags/tag44.xml"/><Relationship Id="rId3" Type="http://schemas.openxmlformats.org/officeDocument/2006/relationships/image" Target="../media/image49.png"/><Relationship Id="rId2" Type="http://schemas.openxmlformats.org/officeDocument/2006/relationships/tags" Target="../tags/tag43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tags" Target="../tags/tag47.xml"/><Relationship Id="rId3" Type="http://schemas.openxmlformats.org/officeDocument/2006/relationships/image" Target="../media/image51.png"/><Relationship Id="rId2" Type="http://schemas.openxmlformats.org/officeDocument/2006/relationships/tags" Target="../tags/tag46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6.png"/><Relationship Id="rId2" Type="http://schemas.openxmlformats.org/officeDocument/2006/relationships/tags" Target="../tags/tag48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7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tags" Target="../tags/tag56.xml"/><Relationship Id="rId7" Type="http://schemas.openxmlformats.org/officeDocument/2006/relationships/image" Target="../media/image59.png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image" Target="../media/image58.jpeg"/><Relationship Id="rId2" Type="http://schemas.openxmlformats.org/officeDocument/2006/relationships/tags" Target="../tags/tag52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2.png"/><Relationship Id="rId12" Type="http://schemas.openxmlformats.org/officeDocument/2006/relationships/tags" Target="../tags/tag58.xml"/><Relationship Id="rId11" Type="http://schemas.openxmlformats.org/officeDocument/2006/relationships/image" Target="../media/image61.png"/><Relationship Id="rId10" Type="http://schemas.openxmlformats.org/officeDocument/2006/relationships/tags" Target="../tags/tag57.xml"/><Relationship Id="rId1" Type="http://schemas.openxmlformats.org/officeDocument/2006/relationships/tags" Target="../tags/tag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4.xml"/><Relationship Id="rId7" Type="http://schemas.openxmlformats.org/officeDocument/2006/relationships/image" Target="../media/image7.png"/><Relationship Id="rId6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tags" Target="../tags/tag2.xml"/><Relationship Id="rId3" Type="http://schemas.openxmlformats.org/officeDocument/2006/relationships/image" Target="../media/image5.png"/><Relationship Id="rId2" Type="http://schemas.openxmlformats.org/officeDocument/2006/relationships/tags" Target="../tags/tag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8.xml"/><Relationship Id="rId7" Type="http://schemas.openxmlformats.org/officeDocument/2006/relationships/image" Target="../media/image12.png"/><Relationship Id="rId6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tags" Target="../tags/tag6.xml"/><Relationship Id="rId3" Type="http://schemas.openxmlformats.org/officeDocument/2006/relationships/image" Target="../media/image10.png"/><Relationship Id="rId2" Type="http://schemas.openxmlformats.org/officeDocument/2006/relationships/tags" Target="../tags/tag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12.xml"/><Relationship Id="rId7" Type="http://schemas.openxmlformats.org/officeDocument/2006/relationships/image" Target="../media/image17.png"/><Relationship Id="rId6" Type="http://schemas.openxmlformats.org/officeDocument/2006/relationships/tags" Target="../tags/tag11.xml"/><Relationship Id="rId5" Type="http://schemas.openxmlformats.org/officeDocument/2006/relationships/image" Target="../media/image16.png"/><Relationship Id="rId4" Type="http://schemas.openxmlformats.org/officeDocument/2006/relationships/tags" Target="../tags/tag10.xml"/><Relationship Id="rId3" Type="http://schemas.openxmlformats.org/officeDocument/2006/relationships/image" Target="../media/image15.png"/><Relationship Id="rId2" Type="http://schemas.openxmlformats.org/officeDocument/2006/relationships/tags" Target="../tags/tag9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10" Type="http://schemas.openxmlformats.org/officeDocument/2006/relationships/tags" Target="../tags/tag13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16.xml"/><Relationship Id="rId7" Type="http://schemas.openxmlformats.org/officeDocument/2006/relationships/image" Target="../media/image16.png"/><Relationship Id="rId6" Type="http://schemas.openxmlformats.org/officeDocument/2006/relationships/tags" Target="../tags/tag15.xml"/><Relationship Id="rId5" Type="http://schemas.openxmlformats.org/officeDocument/2006/relationships/image" Target="../media/image22.png"/><Relationship Id="rId4" Type="http://schemas.openxmlformats.org/officeDocument/2006/relationships/tags" Target="../tags/tag14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20.xml"/><Relationship Id="rId7" Type="http://schemas.openxmlformats.org/officeDocument/2006/relationships/image" Target="../media/image25.png"/><Relationship Id="rId6" Type="http://schemas.openxmlformats.org/officeDocument/2006/relationships/tags" Target="../tags/tag19.xml"/><Relationship Id="rId5" Type="http://schemas.openxmlformats.org/officeDocument/2006/relationships/image" Target="../media/image24.png"/><Relationship Id="rId4" Type="http://schemas.openxmlformats.org/officeDocument/2006/relationships/tags" Target="../tags/tag18.xml"/><Relationship Id="rId3" Type="http://schemas.openxmlformats.org/officeDocument/2006/relationships/image" Target="../media/image23.png"/><Relationship Id="rId2" Type="http://schemas.openxmlformats.org/officeDocument/2006/relationships/tags" Target="../tags/tag17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6" Type="http://schemas.openxmlformats.org/officeDocument/2006/relationships/tags" Target="../tags/tag23.xml"/><Relationship Id="rId5" Type="http://schemas.openxmlformats.org/officeDocument/2006/relationships/image" Target="../media/image28.png"/><Relationship Id="rId4" Type="http://schemas.openxmlformats.org/officeDocument/2006/relationships/tags" Target="../tags/tag22.xml"/><Relationship Id="rId3" Type="http://schemas.openxmlformats.org/officeDocument/2006/relationships/image" Target="../media/image27.png"/><Relationship Id="rId2" Type="http://schemas.openxmlformats.org/officeDocument/2006/relationships/tags" Target="../tags/tag21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tags" Target="../tags/tag25.xml"/><Relationship Id="rId3" Type="http://schemas.openxmlformats.org/officeDocument/2006/relationships/image" Target="../media/image30.png"/><Relationship Id="rId2" Type="http://schemas.openxmlformats.org/officeDocument/2006/relationships/tags" Target="../tags/tag24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" y="1567542"/>
            <a:ext cx="12186839" cy="29983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635" y="171805"/>
            <a:ext cx="2873569" cy="171287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99310" y="2487795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45240" y="3257236"/>
            <a:ext cx="468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28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10346" y="5438408"/>
            <a:ext cx="256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课程服务中心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684" y="4848721"/>
            <a:ext cx="2171440" cy="1737152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9365624" y="5412266"/>
            <a:ext cx="0" cy="6100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474796" y="1201866"/>
            <a:ext cx="4710770" cy="35222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4" grpId="0" animBg="1"/>
      <p:bldP spid="7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2615" y="1898650"/>
            <a:ext cx="1988185" cy="363982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08220" y="1454785"/>
            <a:ext cx="6771005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（1）本人所有的提问与回答总数中，有效提问与有效回答的数量及占比越大，得分越高，无效互动会降低有效互动占比，从而影响最终得分。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（2）高质量的提问与回答会获得附加分，如：获得一定数量的评论、围观、点赞；或获得老师点赞、回答等。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（3）互动分在整个学期内都会有所浮动，如被系统审核为“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”之后，相应的问答数量、附加项也会发生变化，则分数也会随之产生变化。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（4）互动分在学习时间截止后固化，最终互动得分将于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（5）2023年9月1日起，我们将加大对“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”刷帖行为的处罚力度，一经发现将做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处理（自动解禁时间为2024年2月28日23:59）。温馨提示：如果本学期您有多门课程学习，其中有一门（或多门）课程存在非法刷帖，被禁言后则本学期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378075" y="1454785"/>
            <a:ext cx="2308860" cy="24511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回复历史学期的提问（2023年秋冬学期的问答建议回复2023年8月15日之后的）；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被AI智能审核屏蔽的、审核专员删除的、老师删除的提问和回答。请同学们务必发布有效的、高质量的提问与回答，才能获得高分；无论是过少参与互动，还是光靠刷帖数量，都可能会降低评分。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7525" y="1579245"/>
            <a:ext cx="2164080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2925" y="169481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6110" y="145478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273353" y="1305975"/>
            <a:ext cx="6096000" cy="48488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注意：如果在12月28日23:30打开试卷，答题时间也不会超过考试的截止时间12月28日23:</a:t>
            </a:r>
            <a:r>
              <a:rPr lang="zh-CN" altLang="zh-CN" sz="16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59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94965" y="1600835"/>
            <a:ext cx="2378075" cy="43618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3080" y="1600200"/>
            <a:ext cx="2381250" cy="4362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章测试允许查看自己答题情况，查看过后则不再允许申请重做。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2288540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6221376" y="1889428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C4856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3C4856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3C485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19" name="文本框 2"/>
          <p:cNvSpPr txBox="1">
            <a:spLocks noChangeArrowheads="1"/>
          </p:cNvSpPr>
          <p:nvPr/>
        </p:nvSpPr>
        <p:spPr bwMode="auto">
          <a:xfrm flipH="1">
            <a:off x="6135370" y="2605405"/>
            <a:ext cx="304673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用手机随时学习</a:t>
            </a:r>
            <a:endParaRPr lang="zh-CN" altLang="en-US" dirty="0">
              <a:solidFill>
                <a:srgbClr val="3C4856"/>
              </a:solidFill>
              <a:latin typeface="+mj-ea"/>
              <a:ea typeface="+mj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117" y="1889202"/>
            <a:ext cx="2924810" cy="3494405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2"/>
          <p:cNvSpPr txBox="1">
            <a:spLocks noChangeArrowheads="1"/>
          </p:cNvSpPr>
          <p:nvPr/>
        </p:nvSpPr>
        <p:spPr bwMode="auto">
          <a:xfrm flipH="1">
            <a:off x="6070600" y="4210050"/>
            <a:ext cx="5534025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学习时间：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9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月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11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号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——11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月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26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号</a:t>
            </a:r>
            <a:endParaRPr lang="zh-CN" altLang="en-US" dirty="0">
              <a:solidFill>
                <a:srgbClr val="3C4856"/>
              </a:solidFill>
              <a:latin typeface="+mj-ea"/>
              <a:ea typeface="+mj-ea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 flipH="1">
            <a:off x="6070600" y="4733290"/>
            <a:ext cx="5655945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考试时间：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11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月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27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号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——12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月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2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号</a:t>
            </a:r>
            <a:endParaRPr lang="zh-CN" altLang="en-US" dirty="0">
              <a:solidFill>
                <a:srgbClr val="3C4856"/>
              </a:solidFill>
              <a:latin typeface="+mj-ea"/>
              <a:ea typeface="+mj-ea"/>
            </a:endParaRP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 flipH="1">
            <a:off x="6134735" y="3175000"/>
            <a:ext cx="5075555" cy="9531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课程分数占比：学习进度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40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分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+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章节测试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20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分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+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期末考试</a:t>
            </a:r>
            <a:r>
              <a:rPr lang="en-US" altLang="zh-CN" dirty="0">
                <a:solidFill>
                  <a:srgbClr val="3C4856"/>
                </a:solidFill>
                <a:latin typeface="+mj-ea"/>
                <a:ea typeface="+mj-ea"/>
              </a:rPr>
              <a:t>40</a:t>
            </a:r>
            <a:r>
              <a:rPr lang="zh-CN" altLang="en-US" dirty="0">
                <a:solidFill>
                  <a:srgbClr val="3C4856"/>
                </a:solidFill>
                <a:latin typeface="+mj-ea"/>
                <a:ea typeface="+mj-ea"/>
              </a:rPr>
              <a:t>分</a:t>
            </a:r>
            <a:endParaRPr lang="zh-CN" altLang="en-US" dirty="0">
              <a:solidFill>
                <a:srgbClr val="3C4856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4805" y="2994660"/>
            <a:ext cx="4224655" cy="2772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988401" y="261993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3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73980" y="2834640"/>
            <a:ext cx="1822450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246120" y="2840355"/>
            <a:ext cx="1880870" cy="3406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987040" y="2368550"/>
            <a:ext cx="2149475" cy="3660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5505" y="2379345"/>
            <a:ext cx="2147570" cy="36360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【学习】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模块右下方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6290" y="1590675"/>
            <a:ext cx="238125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提醒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09930" y="159067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866" y="215305"/>
            <a:ext cx="2079835" cy="123974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共享课！共享课！共享课！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93775" y="1407795"/>
            <a:ext cx="2457450" cy="46672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3085" y="3139440"/>
            <a:ext cx="3763645" cy="15297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COMMONDATA" val="eyJoZGlkIjoiZjc2NjI0YzliNmI3ZGMyN2YzMGQ2NTAwZGQ2NGFlNjkifQ=="/>
  <p:tag name="KSO_WPP_MARK_KEY" val="13eb56d6-3c4e-4b4f-8d8b-2b8b9b1332e1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4006</Words>
  <Application>WPS 演示</Application>
  <PresentationFormat>宽屏</PresentationFormat>
  <Paragraphs>156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</vt:lpstr>
      <vt:lpstr>宋体</vt:lpstr>
      <vt:lpstr>Wingdings</vt:lpstr>
      <vt:lpstr>印品黑体</vt:lpstr>
      <vt:lpstr>微软雅黑</vt:lpstr>
      <vt:lpstr>Arial Narrow</vt:lpstr>
      <vt:lpstr>黑体</vt:lpstr>
      <vt:lpstr>Calibri</vt:lpstr>
      <vt:lpstr>Arial Unicode MS</vt:lpstr>
      <vt:lpstr>等线 Light</vt:lpstr>
      <vt:lpstr>等线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中国青年</cp:lastModifiedBy>
  <cp:revision>396</cp:revision>
  <dcterms:created xsi:type="dcterms:W3CDTF">2022-01-17T01:35:00Z</dcterms:created>
  <dcterms:modified xsi:type="dcterms:W3CDTF">2023-09-05T08:03:49Z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1F05491E681C44DE89BB79BE682267A9</vt:lpwstr>
  </property>
</Properties>
</file>